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5"/>
  </p:handoutMasterIdLst>
  <p:sldIdLst>
    <p:sldId id="281" r:id="rId2"/>
    <p:sldId id="268" r:id="rId3"/>
    <p:sldId id="280" r:id="rId4"/>
    <p:sldId id="279" r:id="rId5"/>
    <p:sldId id="278" r:id="rId6"/>
    <p:sldId id="283" r:id="rId7"/>
    <p:sldId id="284" r:id="rId8"/>
    <p:sldId id="285" r:id="rId9"/>
    <p:sldId id="288" r:id="rId10"/>
    <p:sldId id="289" r:id="rId11"/>
    <p:sldId id="290" r:id="rId12"/>
    <p:sldId id="291" r:id="rId13"/>
    <p:sldId id="292" r:id="rId14"/>
  </p:sldIdLst>
  <p:sldSz cx="3600450" cy="3600450"/>
  <p:notesSz cx="3143250" cy="3143250"/>
  <p:defaultTextStyle>
    <a:defPPr>
      <a:defRPr lang="es-ES"/>
    </a:defPPr>
    <a:lvl1pPr algn="l" defTabSz="392113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195263" indent="261938" algn="l" defTabSz="392113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392113" indent="522288" algn="l" defTabSz="392113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588963" indent="782638" algn="l" defTabSz="392113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784225" indent="1044575" algn="l" defTabSz="392113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34">
          <p15:clr>
            <a:srgbClr val="A4A3A4"/>
          </p15:clr>
        </p15:guide>
        <p15:guide id="2" pos="11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2196" y="138"/>
      </p:cViewPr>
      <p:guideLst>
        <p:guide orient="horz" pos="1134"/>
        <p:guide pos="113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1362075" cy="157163"/>
          </a:xfrm>
          <a:prstGeom prst="rect">
            <a:avLst/>
          </a:prstGeom>
        </p:spPr>
        <p:txBody>
          <a:bodyPr vert="horz" lIns="33974" tIns="16987" rIns="33974" bIns="16987" rtlCol="0"/>
          <a:lstStyle>
            <a:lvl1pPr algn="l" defTabSz="392655" fontAlgn="auto">
              <a:spcBef>
                <a:spcPts val="0"/>
              </a:spcBef>
              <a:spcAft>
                <a:spcPts val="0"/>
              </a:spcAft>
              <a:defRPr sz="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1781176" y="0"/>
            <a:ext cx="1362075" cy="157163"/>
          </a:xfrm>
          <a:prstGeom prst="rect">
            <a:avLst/>
          </a:prstGeom>
        </p:spPr>
        <p:txBody>
          <a:bodyPr vert="horz" lIns="33974" tIns="16987" rIns="33974" bIns="16987" rtlCol="0"/>
          <a:lstStyle>
            <a:lvl1pPr algn="r" defTabSz="392655" fontAlgn="auto">
              <a:spcBef>
                <a:spcPts val="0"/>
              </a:spcBef>
              <a:spcAft>
                <a:spcPts val="0"/>
              </a:spcAft>
              <a:defRPr sz="400">
                <a:latin typeface="+mn-lt"/>
                <a:cs typeface="+mn-cs"/>
              </a:defRPr>
            </a:lvl1pPr>
          </a:lstStyle>
          <a:p>
            <a:pPr>
              <a:defRPr/>
            </a:pPr>
            <a:fld id="{5B6F5428-4EAE-4233-BCE6-162DFAC8D46A}" type="datetimeFigureOut">
              <a:rPr lang="es-ES"/>
              <a:pPr>
                <a:defRPr/>
              </a:pPr>
              <a:t>23/09/2022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2986088"/>
            <a:ext cx="1362075" cy="157162"/>
          </a:xfrm>
          <a:prstGeom prst="rect">
            <a:avLst/>
          </a:prstGeom>
        </p:spPr>
        <p:txBody>
          <a:bodyPr vert="horz" lIns="33974" tIns="16987" rIns="33974" bIns="16987" rtlCol="0" anchor="b"/>
          <a:lstStyle>
            <a:lvl1pPr algn="l" defTabSz="392655" fontAlgn="auto">
              <a:spcBef>
                <a:spcPts val="0"/>
              </a:spcBef>
              <a:spcAft>
                <a:spcPts val="0"/>
              </a:spcAft>
              <a:defRPr sz="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1781176" y="2986088"/>
            <a:ext cx="1362075" cy="157162"/>
          </a:xfrm>
          <a:prstGeom prst="rect">
            <a:avLst/>
          </a:prstGeom>
        </p:spPr>
        <p:txBody>
          <a:bodyPr vert="horz" lIns="33974" tIns="16987" rIns="33974" bIns="16987" rtlCol="0" anchor="b"/>
          <a:lstStyle>
            <a:lvl1pPr algn="r" defTabSz="392655" fontAlgn="auto">
              <a:spcBef>
                <a:spcPts val="0"/>
              </a:spcBef>
              <a:spcAft>
                <a:spcPts val="0"/>
              </a:spcAft>
              <a:defRPr sz="400">
                <a:latin typeface="+mn-lt"/>
                <a:cs typeface="+mn-cs"/>
              </a:defRPr>
            </a:lvl1pPr>
          </a:lstStyle>
          <a:p>
            <a:pPr>
              <a:defRPr/>
            </a:pPr>
            <a:fld id="{D3C6E1F3-AE46-4B5A-A03A-F6C08EAD2BE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589241"/>
            <a:ext cx="3060383" cy="1253490"/>
          </a:xfrm>
        </p:spPr>
        <p:txBody>
          <a:bodyPr anchor="b"/>
          <a:lstStyle>
            <a:lvl1pPr algn="ctr">
              <a:defRPr sz="2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1891070"/>
            <a:ext cx="2700338" cy="869275"/>
          </a:xfrm>
        </p:spPr>
        <p:txBody>
          <a:bodyPr/>
          <a:lstStyle>
            <a:lvl1pPr marL="0" indent="0" algn="ctr">
              <a:buNone/>
              <a:defRPr sz="1000"/>
            </a:lvl1pPr>
            <a:lvl2pPr marL="196367" indent="0" algn="ctr">
              <a:buNone/>
              <a:defRPr sz="900"/>
            </a:lvl2pPr>
            <a:lvl3pPr marL="392735" indent="0" algn="ctr">
              <a:buNone/>
              <a:defRPr sz="800"/>
            </a:lvl3pPr>
            <a:lvl4pPr marL="589102" indent="0" algn="ctr">
              <a:buNone/>
              <a:defRPr sz="700"/>
            </a:lvl4pPr>
            <a:lvl5pPr marL="785470" indent="0" algn="ctr">
              <a:buNone/>
              <a:defRPr sz="700"/>
            </a:lvl5pPr>
            <a:lvl6pPr marL="981837" indent="0" algn="ctr">
              <a:buNone/>
              <a:defRPr sz="700"/>
            </a:lvl6pPr>
            <a:lvl7pPr marL="1178204" indent="0" algn="ctr">
              <a:buNone/>
              <a:defRPr sz="700"/>
            </a:lvl7pPr>
            <a:lvl8pPr marL="1374572" indent="0" algn="ctr">
              <a:buNone/>
              <a:defRPr sz="700"/>
            </a:lvl8pPr>
            <a:lvl9pPr marL="1570939" indent="0" algn="ctr">
              <a:buNone/>
              <a:defRPr sz="7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8E086-A74F-4056-A9BA-1EFECC9D6E41}" type="datetimeFigureOut">
              <a:rPr lang="es-ES"/>
              <a:pPr>
                <a:defRPr/>
              </a:pPr>
              <a:t>23/09/2022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44AB3-2206-4E6A-86DD-218493C5704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C28D8-C5B2-49CF-8811-01697ADE5060}" type="datetimeFigureOut">
              <a:rPr lang="es-ES"/>
              <a:pPr>
                <a:defRPr/>
              </a:pPr>
              <a:t>23/09/2022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62511-96FF-48FA-A392-EBD75E719AC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191691"/>
            <a:ext cx="776347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191691"/>
            <a:ext cx="2284036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C341D-D097-4E2B-A55C-01C11BF8653A}" type="datetimeFigureOut">
              <a:rPr lang="es-ES"/>
              <a:pPr>
                <a:defRPr/>
              </a:pPr>
              <a:t>23/09/2022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3A06C-A82A-42A9-AFC7-9DE172BDC66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089C8-AA31-40B8-8BE5-73422C2CC002}" type="datetimeFigureOut">
              <a:rPr lang="es-ES"/>
              <a:pPr>
                <a:defRPr/>
              </a:pPr>
              <a:t>23/09/2022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8BC79-99C1-4C66-A8DB-90231D6B6A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897614"/>
            <a:ext cx="3105388" cy="1497687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2409469"/>
            <a:ext cx="3105388" cy="787598"/>
          </a:xfrm>
        </p:spPr>
        <p:txBody>
          <a:bodyPr/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19636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39273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58910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78547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98183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17820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37457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57093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8985A-FBEB-4C5F-9DB4-2960A441310E}" type="datetimeFigureOut">
              <a:rPr lang="es-ES"/>
              <a:pPr>
                <a:defRPr/>
              </a:pPr>
              <a:t>23/09/2022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ED083-0D1F-45E3-8A5D-E444D7074D7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958453"/>
            <a:ext cx="1530191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958453"/>
            <a:ext cx="1530191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92835-A3C0-4FF7-B95B-9262EDAFA2B3}" type="datetimeFigureOut">
              <a:rPr lang="es-ES"/>
              <a:pPr>
                <a:defRPr/>
              </a:pPr>
              <a:t>23/09/2022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C9ECA-9C0B-4051-AECA-9D91758C410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191692"/>
            <a:ext cx="3105388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882610"/>
            <a:ext cx="1523159" cy="432554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96367" indent="0">
              <a:buNone/>
              <a:defRPr sz="900" b="1"/>
            </a:lvl2pPr>
            <a:lvl3pPr marL="392735" indent="0">
              <a:buNone/>
              <a:defRPr sz="800" b="1"/>
            </a:lvl3pPr>
            <a:lvl4pPr marL="589102" indent="0">
              <a:buNone/>
              <a:defRPr sz="700" b="1"/>
            </a:lvl4pPr>
            <a:lvl5pPr marL="785470" indent="0">
              <a:buNone/>
              <a:defRPr sz="700" b="1"/>
            </a:lvl5pPr>
            <a:lvl6pPr marL="981837" indent="0">
              <a:buNone/>
              <a:defRPr sz="700" b="1"/>
            </a:lvl6pPr>
            <a:lvl7pPr marL="1178204" indent="0">
              <a:buNone/>
              <a:defRPr sz="700" b="1"/>
            </a:lvl7pPr>
            <a:lvl8pPr marL="1374572" indent="0">
              <a:buNone/>
              <a:defRPr sz="700" b="1"/>
            </a:lvl8pPr>
            <a:lvl9pPr marL="1570939" indent="0">
              <a:buNone/>
              <a:defRPr sz="7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315164"/>
            <a:ext cx="1523159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882610"/>
            <a:ext cx="1530660" cy="432554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96367" indent="0">
              <a:buNone/>
              <a:defRPr sz="900" b="1"/>
            </a:lvl2pPr>
            <a:lvl3pPr marL="392735" indent="0">
              <a:buNone/>
              <a:defRPr sz="800" b="1"/>
            </a:lvl3pPr>
            <a:lvl4pPr marL="589102" indent="0">
              <a:buNone/>
              <a:defRPr sz="700" b="1"/>
            </a:lvl4pPr>
            <a:lvl5pPr marL="785470" indent="0">
              <a:buNone/>
              <a:defRPr sz="700" b="1"/>
            </a:lvl5pPr>
            <a:lvl6pPr marL="981837" indent="0">
              <a:buNone/>
              <a:defRPr sz="700" b="1"/>
            </a:lvl6pPr>
            <a:lvl7pPr marL="1178204" indent="0">
              <a:buNone/>
              <a:defRPr sz="700" b="1"/>
            </a:lvl7pPr>
            <a:lvl8pPr marL="1374572" indent="0">
              <a:buNone/>
              <a:defRPr sz="700" b="1"/>
            </a:lvl8pPr>
            <a:lvl9pPr marL="1570939" indent="0">
              <a:buNone/>
              <a:defRPr sz="7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315164"/>
            <a:ext cx="153066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6129F-CC11-4C2F-B72D-D62F55E05D1D}" type="datetimeFigureOut">
              <a:rPr lang="es-ES"/>
              <a:pPr>
                <a:defRPr/>
              </a:pPr>
              <a:t>23/09/2022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D8C78-5ABE-4646-88CE-20420A2AB60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5FFE7-ECEB-481B-827F-FCD15798DE69}" type="datetimeFigureOut">
              <a:rPr lang="es-ES"/>
              <a:pPr>
                <a:defRPr/>
              </a:pPr>
              <a:t>23/09/2022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DBA8B-C3E2-4DA1-8685-B4D2080D46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8C508-1D95-4DE6-AFEA-61074669461D}" type="datetimeFigureOut">
              <a:rPr lang="es-ES"/>
              <a:pPr>
                <a:defRPr/>
              </a:pPr>
              <a:t>23/09/2022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174D4-55F0-44AF-B7F2-DBEC4E2F42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40030"/>
            <a:ext cx="1161239" cy="840105"/>
          </a:xfrm>
        </p:spPr>
        <p:txBody>
          <a:bodyPr anchor="b"/>
          <a:lstStyle>
            <a:lvl1pPr>
              <a:defRPr sz="1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518400"/>
            <a:ext cx="1822728" cy="255865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080135"/>
            <a:ext cx="1161239" cy="2001084"/>
          </a:xfrm>
        </p:spPr>
        <p:txBody>
          <a:bodyPr/>
          <a:lstStyle>
            <a:lvl1pPr marL="0" indent="0">
              <a:buNone/>
              <a:defRPr sz="700"/>
            </a:lvl1pPr>
            <a:lvl2pPr marL="196367" indent="0">
              <a:buNone/>
              <a:defRPr sz="600"/>
            </a:lvl2pPr>
            <a:lvl3pPr marL="392735" indent="0">
              <a:buNone/>
              <a:defRPr sz="500"/>
            </a:lvl3pPr>
            <a:lvl4pPr marL="589102" indent="0">
              <a:buNone/>
              <a:defRPr sz="400"/>
            </a:lvl4pPr>
            <a:lvl5pPr marL="785470" indent="0">
              <a:buNone/>
              <a:defRPr sz="400"/>
            </a:lvl5pPr>
            <a:lvl6pPr marL="981837" indent="0">
              <a:buNone/>
              <a:defRPr sz="400"/>
            </a:lvl6pPr>
            <a:lvl7pPr marL="1178204" indent="0">
              <a:buNone/>
              <a:defRPr sz="400"/>
            </a:lvl7pPr>
            <a:lvl8pPr marL="1374572" indent="0">
              <a:buNone/>
              <a:defRPr sz="400"/>
            </a:lvl8pPr>
            <a:lvl9pPr marL="1570939" indent="0">
              <a:buNone/>
              <a:defRPr sz="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7FB6C-516A-4D26-A03C-E9F1FA46F77E}" type="datetimeFigureOut">
              <a:rPr lang="es-ES"/>
              <a:pPr>
                <a:defRPr/>
              </a:pPr>
              <a:t>23/09/2022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6789E-7900-4B1D-BDF9-55C9EF078A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40030"/>
            <a:ext cx="1161239" cy="840105"/>
          </a:xfrm>
        </p:spPr>
        <p:txBody>
          <a:bodyPr anchor="b"/>
          <a:lstStyle>
            <a:lvl1pPr>
              <a:defRPr sz="1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518400"/>
            <a:ext cx="1822728" cy="2558653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196367" indent="0">
              <a:buNone/>
              <a:defRPr sz="1200"/>
            </a:lvl2pPr>
            <a:lvl3pPr marL="392735" indent="0">
              <a:buNone/>
              <a:defRPr sz="1000"/>
            </a:lvl3pPr>
            <a:lvl4pPr marL="589102" indent="0">
              <a:buNone/>
              <a:defRPr sz="900"/>
            </a:lvl4pPr>
            <a:lvl5pPr marL="785470" indent="0">
              <a:buNone/>
              <a:defRPr sz="900"/>
            </a:lvl5pPr>
            <a:lvl6pPr marL="981837" indent="0">
              <a:buNone/>
              <a:defRPr sz="900"/>
            </a:lvl6pPr>
            <a:lvl7pPr marL="1178204" indent="0">
              <a:buNone/>
              <a:defRPr sz="900"/>
            </a:lvl7pPr>
            <a:lvl8pPr marL="1374572" indent="0">
              <a:buNone/>
              <a:defRPr sz="900"/>
            </a:lvl8pPr>
            <a:lvl9pPr marL="1570939" indent="0">
              <a:buNone/>
              <a:defRPr sz="9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080135"/>
            <a:ext cx="1161239" cy="2001084"/>
          </a:xfrm>
        </p:spPr>
        <p:txBody>
          <a:bodyPr/>
          <a:lstStyle>
            <a:lvl1pPr marL="0" indent="0">
              <a:buNone/>
              <a:defRPr sz="700"/>
            </a:lvl1pPr>
            <a:lvl2pPr marL="196367" indent="0">
              <a:buNone/>
              <a:defRPr sz="600"/>
            </a:lvl2pPr>
            <a:lvl3pPr marL="392735" indent="0">
              <a:buNone/>
              <a:defRPr sz="500"/>
            </a:lvl3pPr>
            <a:lvl4pPr marL="589102" indent="0">
              <a:buNone/>
              <a:defRPr sz="400"/>
            </a:lvl4pPr>
            <a:lvl5pPr marL="785470" indent="0">
              <a:buNone/>
              <a:defRPr sz="400"/>
            </a:lvl5pPr>
            <a:lvl6pPr marL="981837" indent="0">
              <a:buNone/>
              <a:defRPr sz="400"/>
            </a:lvl6pPr>
            <a:lvl7pPr marL="1178204" indent="0">
              <a:buNone/>
              <a:defRPr sz="400"/>
            </a:lvl7pPr>
            <a:lvl8pPr marL="1374572" indent="0">
              <a:buNone/>
              <a:defRPr sz="400"/>
            </a:lvl8pPr>
            <a:lvl9pPr marL="1570939" indent="0">
              <a:buNone/>
              <a:defRPr sz="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7F5B9-4CED-4FCB-8969-4306859BBA90}" type="datetimeFigureOut">
              <a:rPr lang="es-ES"/>
              <a:pPr>
                <a:defRPr/>
              </a:pPr>
              <a:t>23/09/2022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75E91-ED4E-4926-9653-A640F391F71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47650" y="192088"/>
            <a:ext cx="31051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273" tIns="19637" rIns="39273" bIns="196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7650" y="958850"/>
            <a:ext cx="3105150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273" tIns="19637" rIns="39273" bIns="196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650" y="3336925"/>
            <a:ext cx="809625" cy="192088"/>
          </a:xfrm>
          <a:prstGeom prst="rect">
            <a:avLst/>
          </a:prstGeom>
        </p:spPr>
        <p:txBody>
          <a:bodyPr vert="horz" lIns="39273" tIns="19637" rIns="39273" bIns="19637" rtlCol="0" anchor="ctr"/>
          <a:lstStyle>
            <a:lvl1pPr algn="l" defTabSz="392735" fontAlgn="auto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8FDA0F-6210-4BC3-915D-9BB190F7BD55}" type="datetimeFigureOut">
              <a:rPr lang="es-ES"/>
              <a:pPr>
                <a:defRPr/>
              </a:pPr>
              <a:t>23/09/2022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213" y="3336925"/>
            <a:ext cx="1216025" cy="192088"/>
          </a:xfrm>
          <a:prstGeom prst="rect">
            <a:avLst/>
          </a:prstGeom>
        </p:spPr>
        <p:txBody>
          <a:bodyPr vert="horz" lIns="39273" tIns="19637" rIns="39273" bIns="19637" rtlCol="0" anchor="ctr"/>
          <a:lstStyle>
            <a:lvl1pPr algn="ctr" defTabSz="392735" fontAlgn="auto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3175" y="3336925"/>
            <a:ext cx="809625" cy="192088"/>
          </a:xfrm>
          <a:prstGeom prst="rect">
            <a:avLst/>
          </a:prstGeom>
        </p:spPr>
        <p:txBody>
          <a:bodyPr vert="horz" lIns="39273" tIns="19637" rIns="39273" bIns="19637" rtlCol="0" anchor="ctr"/>
          <a:lstStyle>
            <a:lvl1pPr algn="r" defTabSz="392735" fontAlgn="auto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C28F24-B579-4E3C-89AA-6045C8C537E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921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9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921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900">
          <a:solidFill>
            <a:schemeClr val="tx1"/>
          </a:solidFill>
          <a:latin typeface="Calibri Light"/>
        </a:defRPr>
      </a:lvl2pPr>
      <a:lvl3pPr algn="l" defTabSz="3921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900">
          <a:solidFill>
            <a:schemeClr val="tx1"/>
          </a:solidFill>
          <a:latin typeface="Calibri Light"/>
        </a:defRPr>
      </a:lvl3pPr>
      <a:lvl4pPr algn="l" defTabSz="3921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900">
          <a:solidFill>
            <a:schemeClr val="tx1"/>
          </a:solidFill>
          <a:latin typeface="Calibri Light"/>
        </a:defRPr>
      </a:lvl4pPr>
      <a:lvl5pPr algn="l" defTabSz="3921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900">
          <a:solidFill>
            <a:schemeClr val="tx1"/>
          </a:solidFill>
          <a:latin typeface="Calibri Light"/>
        </a:defRPr>
      </a:lvl5pPr>
      <a:lvl6pPr marL="457200" algn="l" defTabSz="392113" rtl="0" fontAlgn="base">
        <a:lnSpc>
          <a:spcPct val="90000"/>
        </a:lnSpc>
        <a:spcBef>
          <a:spcPct val="0"/>
        </a:spcBef>
        <a:spcAft>
          <a:spcPct val="0"/>
        </a:spcAft>
        <a:defRPr sz="1900">
          <a:solidFill>
            <a:schemeClr val="tx1"/>
          </a:solidFill>
          <a:latin typeface="Calibri Light"/>
        </a:defRPr>
      </a:lvl6pPr>
      <a:lvl7pPr marL="914400" algn="l" defTabSz="392113" rtl="0" fontAlgn="base">
        <a:lnSpc>
          <a:spcPct val="90000"/>
        </a:lnSpc>
        <a:spcBef>
          <a:spcPct val="0"/>
        </a:spcBef>
        <a:spcAft>
          <a:spcPct val="0"/>
        </a:spcAft>
        <a:defRPr sz="1900">
          <a:solidFill>
            <a:schemeClr val="tx1"/>
          </a:solidFill>
          <a:latin typeface="Calibri Light"/>
        </a:defRPr>
      </a:lvl7pPr>
      <a:lvl8pPr marL="1371600" algn="l" defTabSz="392113" rtl="0" fontAlgn="base">
        <a:lnSpc>
          <a:spcPct val="90000"/>
        </a:lnSpc>
        <a:spcBef>
          <a:spcPct val="0"/>
        </a:spcBef>
        <a:spcAft>
          <a:spcPct val="0"/>
        </a:spcAft>
        <a:defRPr sz="1900">
          <a:solidFill>
            <a:schemeClr val="tx1"/>
          </a:solidFill>
          <a:latin typeface="Calibri Light"/>
        </a:defRPr>
      </a:lvl8pPr>
      <a:lvl9pPr marL="1828800" algn="l" defTabSz="392113" rtl="0" fontAlgn="base">
        <a:lnSpc>
          <a:spcPct val="90000"/>
        </a:lnSpc>
        <a:spcBef>
          <a:spcPct val="0"/>
        </a:spcBef>
        <a:spcAft>
          <a:spcPct val="0"/>
        </a:spcAft>
        <a:defRPr sz="1900">
          <a:solidFill>
            <a:schemeClr val="tx1"/>
          </a:solidFill>
          <a:latin typeface="Calibri Light"/>
        </a:defRPr>
      </a:lvl9pPr>
    </p:titleStyle>
    <p:bodyStyle>
      <a:lvl1pPr marL="96838" indent="-96838" algn="l" defTabSz="392113" rtl="0" eaLnBrk="0" fontAlgn="base" hangingPunct="0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3688" indent="-96838" algn="l" defTabSz="392113" rtl="0" eaLnBrk="0" fontAlgn="base" hangingPunct="0">
        <a:lnSpc>
          <a:spcPct val="90000"/>
        </a:lnSpc>
        <a:spcBef>
          <a:spcPts val="213"/>
        </a:spcBef>
        <a:spcAft>
          <a:spcPct val="0"/>
        </a:spcAft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90538" indent="-96838" algn="l" defTabSz="392113" rtl="0" eaLnBrk="0" fontAlgn="base" hangingPunct="0">
        <a:lnSpc>
          <a:spcPct val="90000"/>
        </a:lnSpc>
        <a:spcBef>
          <a:spcPts val="213"/>
        </a:spcBef>
        <a:spcAft>
          <a:spcPct val="0"/>
        </a:spcAft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96838" algn="l" defTabSz="392113" rtl="0" eaLnBrk="0" fontAlgn="base" hangingPunct="0">
        <a:lnSpc>
          <a:spcPct val="90000"/>
        </a:lnSpc>
        <a:spcBef>
          <a:spcPts val="213"/>
        </a:spcBef>
        <a:spcAft>
          <a:spcPct val="0"/>
        </a:spcAft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82650" indent="-96838" algn="l" defTabSz="392113" rtl="0" eaLnBrk="0" fontAlgn="base" hangingPunct="0">
        <a:lnSpc>
          <a:spcPct val="90000"/>
        </a:lnSpc>
        <a:spcBef>
          <a:spcPts val="213"/>
        </a:spcBef>
        <a:spcAft>
          <a:spcPct val="0"/>
        </a:spcAft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21" indent="-98184" algn="l" defTabSz="392735" rtl="0" eaLnBrk="1" latinLnBrk="0" hangingPunct="1">
        <a:lnSpc>
          <a:spcPct val="90000"/>
        </a:lnSpc>
        <a:spcBef>
          <a:spcPts val="215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76388" indent="-98184" algn="l" defTabSz="392735" rtl="0" eaLnBrk="1" latinLnBrk="0" hangingPunct="1">
        <a:lnSpc>
          <a:spcPct val="90000"/>
        </a:lnSpc>
        <a:spcBef>
          <a:spcPts val="215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72756" indent="-98184" algn="l" defTabSz="392735" rtl="0" eaLnBrk="1" latinLnBrk="0" hangingPunct="1">
        <a:lnSpc>
          <a:spcPct val="90000"/>
        </a:lnSpc>
        <a:spcBef>
          <a:spcPts val="215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123" indent="-98184" algn="l" defTabSz="392735" rtl="0" eaLnBrk="1" latinLnBrk="0" hangingPunct="1">
        <a:lnSpc>
          <a:spcPct val="90000"/>
        </a:lnSpc>
        <a:spcBef>
          <a:spcPts val="215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2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367" algn="l" defTabSz="392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735" algn="l" defTabSz="392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89102" algn="l" defTabSz="392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470" algn="l" defTabSz="392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837" algn="l" defTabSz="392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8204" algn="l" defTabSz="392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4572" algn="l" defTabSz="392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0939" algn="l" defTabSz="392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FAU-09.01-540x189.p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1508760"/>
            <a:ext cx="3600450" cy="1260158"/>
          </a:xfrm>
          <a:prstGeom prst="rect">
            <a:avLst/>
          </a:prstGeom>
        </p:spPr>
      </p:pic>
      <p:sp>
        <p:nvSpPr>
          <p:cNvPr id="6" name="17 CuadroTexto"/>
          <p:cNvSpPr txBox="1">
            <a:spLocks noChangeArrowheads="1"/>
          </p:cNvSpPr>
          <p:nvPr/>
        </p:nvSpPr>
        <p:spPr bwMode="auto">
          <a:xfrm>
            <a:off x="0" y="0"/>
            <a:ext cx="2617788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ES_tradnl" sz="3200" dirty="0">
                <a:latin typeface="Impact" pitchFamily="34" charset="0"/>
              </a:rPr>
              <a:t>PROTOCOLO DE </a:t>
            </a:r>
          </a:p>
          <a:p>
            <a:pPr>
              <a:defRPr/>
            </a:pPr>
            <a:r>
              <a:rPr lang="es-ES_tradnl" sz="3200" dirty="0">
                <a:latin typeface="Impact" pitchFamily="34" charset="0"/>
              </a:rPr>
              <a:t>ACCION </a:t>
            </a:r>
          </a:p>
          <a:p>
            <a:pPr>
              <a:defRPr/>
            </a:pPr>
            <a:r>
              <a:rPr lang="es-ES_tradnl" sz="3200" dirty="0">
                <a:latin typeface="Impact" pitchFamily="34" charset="0"/>
              </a:rPr>
              <a:t>INSTITUCIONAL</a:t>
            </a:r>
          </a:p>
          <a:p>
            <a:pPr>
              <a:defRPr/>
            </a:pPr>
            <a:r>
              <a:rPr lang="es-ES_tradnl" sz="1600" dirty="0">
                <a:latin typeface="Impact" pitchFamily="34" charset="0"/>
              </a:rPr>
              <a:t>PARA LA PREVENCION</a:t>
            </a:r>
          </a:p>
          <a:p>
            <a:pPr>
              <a:defRPr/>
            </a:pPr>
            <a:r>
              <a:rPr lang="es-ES_tradnl" sz="1600" dirty="0">
                <a:latin typeface="Impact" pitchFamily="34" charset="0"/>
              </a:rPr>
              <a:t>E INTERVENCION ANTE </a:t>
            </a:r>
          </a:p>
          <a:p>
            <a:pPr>
              <a:defRPr/>
            </a:pPr>
            <a:r>
              <a:rPr lang="es-ES_tradnl" sz="1600" dirty="0">
                <a:latin typeface="Impact" pitchFamily="34" charset="0"/>
              </a:rPr>
              <a:t>SITUACIONES DE </a:t>
            </a:r>
            <a:r>
              <a:rPr lang="es-ES_tradnl" sz="1600" dirty="0">
                <a:solidFill>
                  <a:schemeClr val="accent4"/>
                </a:solidFill>
                <a:latin typeface="Impact" pitchFamily="34" charset="0"/>
              </a:rPr>
              <a:t>VIOLENCIA</a:t>
            </a:r>
          </a:p>
          <a:p>
            <a:pPr>
              <a:defRPr/>
            </a:pPr>
            <a:r>
              <a:rPr lang="es-ES_tradnl" sz="1600" dirty="0">
                <a:latin typeface="Impact" pitchFamily="34" charset="0"/>
              </a:rPr>
              <a:t>O DISCRIMINACION DE </a:t>
            </a:r>
            <a:r>
              <a:rPr lang="es-ES_tradnl" sz="1600" dirty="0">
                <a:solidFill>
                  <a:schemeClr val="accent4"/>
                </a:solidFill>
                <a:latin typeface="Impact" pitchFamily="34" charset="0"/>
              </a:rPr>
              <a:t>GENERO</a:t>
            </a:r>
          </a:p>
          <a:p>
            <a:pPr>
              <a:defRPr/>
            </a:pPr>
            <a:r>
              <a:rPr lang="es-ES_tradnl" sz="1600" dirty="0">
                <a:latin typeface="Impact" pitchFamily="34" charset="0"/>
              </a:rPr>
              <a:t>U ORIENTACION SEXUAL </a:t>
            </a:r>
            <a:endParaRPr lang="es-ES" sz="1600" dirty="0">
              <a:latin typeface="Impact" pitchFamily="34" charset="0"/>
            </a:endParaRPr>
          </a:p>
        </p:txBody>
      </p:sp>
      <p:sp>
        <p:nvSpPr>
          <p:cNvPr id="7172" name="7 CuadroTexto"/>
          <p:cNvSpPr txBox="1">
            <a:spLocks noChangeArrowheads="1"/>
          </p:cNvSpPr>
          <p:nvPr/>
        </p:nvSpPr>
        <p:spPr bwMode="auto">
          <a:xfrm>
            <a:off x="1150613" y="2862263"/>
            <a:ext cx="24498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_tradnl" sz="1400" dirty="0">
                <a:latin typeface="Impact" pitchFamily="34" charset="0"/>
              </a:rPr>
              <a:t>INFORMÁTE.</a:t>
            </a:r>
          </a:p>
          <a:p>
            <a:pPr algn="r"/>
            <a:r>
              <a:rPr lang="es-ES_tradnl" sz="1400" dirty="0">
                <a:latin typeface="Impact" pitchFamily="34" charset="0"/>
              </a:rPr>
              <a:t>CONSULTÁ.</a:t>
            </a:r>
          </a:p>
          <a:p>
            <a:pPr algn="r"/>
            <a:r>
              <a:rPr lang="es-ES_tradnl" sz="1400" dirty="0">
                <a:latin typeface="Impact" pitchFamily="34" charset="0"/>
              </a:rPr>
              <a:t>generoFAU@herrera.unt.edu.ar</a:t>
            </a:r>
            <a:endParaRPr lang="es-ES" sz="1400" dirty="0">
              <a:latin typeface="Impact" pitchFamily="34" charset="0"/>
            </a:endParaRPr>
          </a:p>
        </p:txBody>
      </p:sp>
      <p:sp>
        <p:nvSpPr>
          <p:cNvPr id="8" name="CuadroTexto 5"/>
          <p:cNvSpPr txBox="1"/>
          <p:nvPr/>
        </p:nvSpPr>
        <p:spPr>
          <a:xfrm>
            <a:off x="60325" y="2767013"/>
            <a:ext cx="3706813" cy="177800"/>
          </a:xfrm>
          <a:prstGeom prst="rect">
            <a:avLst/>
          </a:prstGeom>
          <a:noFill/>
        </p:spPr>
        <p:txBody>
          <a:bodyPr lIns="39273" tIns="19637" rIns="39273" bIns="19637">
            <a:spAutoFit/>
          </a:bodyPr>
          <a:lstStyle/>
          <a:p>
            <a:pPr defTabSz="3927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900" b="1" dirty="0">
                <a:solidFill>
                  <a:schemeClr val="tx1">
                    <a:lumMod val="50000"/>
                  </a:schemeClr>
                </a:solidFill>
                <a:latin typeface="Myriad Pro Light" panose="020B0603030403020204" pitchFamily="34" charset="0"/>
                <a:cs typeface="Courier New" panose="02070309020205020404" pitchFamily="49" charset="0"/>
              </a:rPr>
              <a:t>RESOLUCIÓN HCS UNT 2241 / 2017 </a:t>
            </a:r>
          </a:p>
        </p:txBody>
      </p:sp>
    </p:spTree>
  </p:cSld>
  <p:clrMapOvr>
    <a:masterClrMapping/>
  </p:clrMapOvr>
  <p:transition advTm="7738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2232425" y="-279400"/>
            <a:ext cx="15536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10</a:t>
            </a:r>
            <a:endParaRPr lang="es-ES" sz="80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CuadroTexto 6"/>
          <p:cNvSpPr txBox="1"/>
          <p:nvPr/>
        </p:nvSpPr>
        <p:spPr>
          <a:xfrm>
            <a:off x="161326" y="291170"/>
            <a:ext cx="3282913" cy="3155895"/>
          </a:xfrm>
          <a:prstGeom prst="rect">
            <a:avLst/>
          </a:prstGeom>
          <a:noFill/>
        </p:spPr>
        <p:txBody>
          <a:bodyPr wrap="square" lIns="39273" tIns="19637" rIns="39273" bIns="19637" rtlCol="0">
            <a:spAutoFit/>
          </a:bodyPr>
          <a:lstStyle/>
          <a:p>
            <a:pPr algn="just"/>
            <a:r>
              <a:rPr lang="es-ES" sz="750" dirty="0"/>
              <a:t>La misma estará incluida en un link, pestaña o banner donde también se incluirá cl texto dcl presente Protocolo, el nombre de las personas referentes y los horarios de atención presencial. Sobre este último punto, la Universidad proporcionará un espacio físico para la atención presencial de consultas y denuncias que garantice las condiciones de privacidad que las mismas ameritan.</a:t>
            </a:r>
          </a:p>
          <a:p>
            <a:pPr algn="just"/>
            <a:r>
              <a:rPr lang="es-ES" sz="750" b="1" dirty="0"/>
              <a:t>Artículo 10.- Procedimiento</a:t>
            </a:r>
          </a:p>
          <a:p>
            <a:pPr algn="just"/>
            <a:r>
              <a:rPr lang="es-ES" sz="750" dirty="0"/>
              <a:t>a. Modalidad: La persona consultante podrá denunciar la situación y requerir asesoramiento vía correo electrónico o telefónica. En éste caso, la persona referente/responsable podrá optar por evacuar la consulta vía correo electrónico o, en razón del mérito de la situación, proponer una entrevista personal y así se lo hará saber a la persona consultante, quien podrá consentir o rechazarla. Asimismo, luego de un primer asesoramiento por vía electrónica, la persona consultante podrá solicitar una entrevista presencial</a:t>
            </a:r>
          </a:p>
          <a:p>
            <a:pPr algn="just"/>
            <a:r>
              <a:rPr lang="es-ES" sz="750" dirty="0"/>
              <a:t>para lo cual la persona referente/responsable deberá señalar día y hora de entrevista dentro de los cinco (5) días hábiles posteriores de </a:t>
            </a:r>
            <a:r>
              <a:rPr lang="es-ES" sz="750" dirty="0" err="1"/>
              <a:t>recepcionada</a:t>
            </a:r>
            <a:r>
              <a:rPr lang="es-ES" sz="750" dirty="0"/>
              <a:t> la solicitud, salvo que, por razones relativas a la consultante se fije la entrevista en un plazo posterior. La entrevista se realizará en las instalaciones destinadas a dicho fin, respetando los principios rectores, para que la misma pueda llevarse a cabo en un clima de privacidad e intimidad.</a:t>
            </a:r>
          </a:p>
          <a:p>
            <a:pPr algn="just"/>
            <a:r>
              <a:rPr lang="es-ES" sz="750" dirty="0"/>
              <a:t>Salvo razones fundadas y vinculadas a la situación por la cual se consulta, podrá elegirse otro espacio académico perteneciente a la Universidad.</a:t>
            </a:r>
          </a:p>
          <a:p>
            <a:pPr algn="just"/>
            <a:r>
              <a:rPr lang="es-ES" sz="750" dirty="0"/>
              <a:t>b. Trámite: Sobre todo lo actuado, sea electrónica o personalmente, se llevará registro escrito, resguardando siempre en el expediente el anonimato del denunciante.</a:t>
            </a:r>
          </a:p>
          <a:p>
            <a:pPr algn="just"/>
            <a:endParaRPr lang="es-ES" sz="750" b="1" dirty="0">
              <a:solidFill>
                <a:schemeClr val="tx2"/>
              </a:solidFill>
              <a:latin typeface="Myriad Pro Light" panose="020B0603030403020204" pitchFamily="34" charset="0"/>
              <a:cs typeface="Courier New" panose="02070309020205020404" pitchFamily="49" charset="0"/>
            </a:endParaRPr>
          </a:p>
        </p:txBody>
      </p:sp>
      <p:sp>
        <p:nvSpPr>
          <p:cNvPr id="5" name="CuadroTexto 5"/>
          <p:cNvSpPr txBox="1"/>
          <p:nvPr/>
        </p:nvSpPr>
        <p:spPr>
          <a:xfrm>
            <a:off x="-106680" y="3437682"/>
            <a:ext cx="3707130" cy="162768"/>
          </a:xfrm>
          <a:prstGeom prst="rect">
            <a:avLst/>
          </a:prstGeom>
          <a:noFill/>
        </p:spPr>
        <p:txBody>
          <a:bodyPr wrap="square" lIns="39273" tIns="19637" rIns="39273" bIns="19637" rtlCol="0">
            <a:spAutoFit/>
          </a:bodyPr>
          <a:lstStyle/>
          <a:p>
            <a:pPr algn="r"/>
            <a:r>
              <a:rPr lang="es-ES" b="1" dirty="0">
                <a:solidFill>
                  <a:schemeClr val="tx1">
                    <a:lumMod val="50000"/>
                  </a:schemeClr>
                </a:solidFill>
                <a:latin typeface="Myriad Pro Light" panose="020B0603030403020204" pitchFamily="34" charset="0"/>
                <a:cs typeface="Courier New" panose="02070309020205020404" pitchFamily="49" charset="0"/>
              </a:rPr>
              <a:t>Anexo  Resolución HCS UNT 2241 / 2017 Vigencia: 30 de abril 2018</a:t>
            </a:r>
          </a:p>
        </p:txBody>
      </p:sp>
    </p:spTree>
    <p:extLst>
      <p:ext uri="{BB962C8B-B14F-4D97-AF65-F5344CB8AC3E}">
        <p14:creationId xmlns:p14="http://schemas.microsoft.com/office/powerpoint/2010/main" val="1457476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-114300" y="1282700"/>
            <a:ext cx="15536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12</a:t>
            </a:r>
            <a:endParaRPr lang="es-ES" sz="80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334025" y="-266700"/>
            <a:ext cx="15536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11</a:t>
            </a:r>
            <a:endParaRPr lang="es-ES" sz="80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CuadroTexto 16"/>
          <p:cNvSpPr txBox="1"/>
          <p:nvPr/>
        </p:nvSpPr>
        <p:spPr>
          <a:xfrm>
            <a:off x="186690" y="161630"/>
            <a:ext cx="3329641" cy="3732976"/>
          </a:xfrm>
          <a:prstGeom prst="rect">
            <a:avLst/>
          </a:prstGeom>
          <a:noFill/>
        </p:spPr>
        <p:txBody>
          <a:bodyPr wrap="square" lIns="39273" tIns="19637" rIns="39273" bIns="19637" rtlCol="0">
            <a:spAutoFit/>
          </a:bodyPr>
          <a:lstStyle/>
          <a:p>
            <a:pPr algn="just"/>
            <a:r>
              <a:rPr lang="es-ES" sz="750" dirty="0"/>
              <a:t>De todo lo actuado se harán copias y el nombre de éste aparecerá en la copia que se preservará bajo llave. Luego de la primer intervención, las personas referentes/responsables, de acuerdo al contexto, la</a:t>
            </a:r>
          </a:p>
          <a:p>
            <a:pPr algn="just"/>
            <a:r>
              <a:rPr lang="es-ES" sz="750" dirty="0"/>
              <a:t>evaluación de pertinencia realizada y la manifestación de voluntad de la consultante, podrán optar de manera fundada por: 1) archivar el trámite en caso de no pertinencia de la situación; 2) hacer un seguimiento y asesorar sobre el motivo de la consulta, en caso dc que no se realizara denuncia; 3) acompañar la denuncia que decida realizar la/el consultante, de acuerdo a los siguientes términos.</a:t>
            </a:r>
          </a:p>
          <a:p>
            <a:pPr algn="just"/>
            <a:r>
              <a:rPr lang="es-ES" sz="750" dirty="0"/>
              <a:t>Artículo 11.- Medidas urgentes</a:t>
            </a:r>
          </a:p>
          <a:p>
            <a:pPr algn="just"/>
            <a:r>
              <a:rPr lang="es-ES" sz="750" dirty="0"/>
              <a:t>Se adoptarán las medidas urgentes que el caso requiera, a partir de las recomendaciones formuladas en el informe por los/las referentes responsables.</a:t>
            </a:r>
          </a:p>
          <a:p>
            <a:pPr algn="just"/>
            <a:r>
              <a:rPr lang="es-ES" sz="750" b="1" dirty="0"/>
              <a:t>Artículo 12.- Registro.</a:t>
            </a:r>
          </a:p>
          <a:p>
            <a:pPr algn="just"/>
            <a:r>
              <a:rPr lang="es-ES" sz="750" dirty="0"/>
              <a:t>Las personas referentes/responsables elaborarán un registro de todas la actuaciones donde consten los siguientes elementos: 1) datos personales relevantes de la persona consultante o denunciante con sus iniciales para asegurar su privacidad y evitar su </a:t>
            </a:r>
            <a:r>
              <a:rPr lang="es-ES" sz="750" dirty="0" err="1"/>
              <a:t>revictimización</a:t>
            </a:r>
            <a:r>
              <a:rPr lang="es-ES" sz="750" dirty="0"/>
              <a:t>; 2) descripción de la situación por la cual se consulta o denuncia; 3) evaluación de la situación; 4) observaciones, sugerencias, mención de estrategias dc intervención, etc.; 5) tramitación que se le dará a la situación en función de las sugerencias realizadas. Tal registro, además de las funciones de registración de datos e información de las intervenciones realizadas, permitirá promover diagnósticos permanentes sobre la magnitud y características de las situaciones a fin de elaborar estrategias de </a:t>
            </a:r>
            <a:r>
              <a:rPr lang="es-ES" sz="750" dirty="0" err="1"/>
              <a:t>visibilización</a:t>
            </a:r>
            <a:r>
              <a:rPr lang="es-ES" sz="750" dirty="0"/>
              <a:t> y concientización de las problemáticas en el marco del espacio institucional de la UNT donde haya surgido.</a:t>
            </a:r>
          </a:p>
          <a:p>
            <a:pPr algn="just"/>
            <a:endParaRPr lang="es-ES" sz="750" dirty="0"/>
          </a:p>
          <a:p>
            <a:pPr algn="just"/>
            <a:endParaRPr lang="es-ES" sz="750" dirty="0"/>
          </a:p>
          <a:p>
            <a:pPr algn="just"/>
            <a:endParaRPr lang="es-ES" sz="750" b="1" dirty="0">
              <a:solidFill>
                <a:schemeClr val="tx2"/>
              </a:solidFill>
              <a:latin typeface="Myriad Pro Light" panose="020B0603030403020204" pitchFamily="34" charset="0"/>
              <a:cs typeface="Courier New" panose="02070309020205020404" pitchFamily="49" charset="0"/>
            </a:endParaRPr>
          </a:p>
          <a:p>
            <a:pPr algn="just"/>
            <a:endParaRPr lang="es-ES" sz="750" b="1" dirty="0">
              <a:solidFill>
                <a:schemeClr val="tx2"/>
              </a:solidFill>
              <a:latin typeface="Myriad Pro Light" panose="020B0603030403020204" pitchFamily="34" charset="0"/>
              <a:cs typeface="Courier New" panose="020703090202050204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-106680" y="3437682"/>
            <a:ext cx="3707130" cy="162768"/>
          </a:xfrm>
          <a:prstGeom prst="rect">
            <a:avLst/>
          </a:prstGeom>
          <a:noFill/>
        </p:spPr>
        <p:txBody>
          <a:bodyPr wrap="square" lIns="39273" tIns="19637" rIns="39273" bIns="19637" rtlCol="0">
            <a:spAutoFit/>
          </a:bodyPr>
          <a:lstStyle/>
          <a:p>
            <a:pPr algn="r"/>
            <a:r>
              <a:rPr lang="es-ES" b="1" dirty="0">
                <a:solidFill>
                  <a:schemeClr val="tx1">
                    <a:lumMod val="50000"/>
                  </a:schemeClr>
                </a:solidFill>
                <a:latin typeface="Myriad Pro Light" panose="020B0603030403020204" pitchFamily="34" charset="0"/>
                <a:cs typeface="Courier New" panose="02070309020205020404" pitchFamily="49" charset="0"/>
              </a:rPr>
              <a:t>Anexo  Resolución HCS UNT 2241 / 2017 Vigencia: 30 de abril 2018</a:t>
            </a:r>
          </a:p>
        </p:txBody>
      </p:sp>
    </p:spTree>
    <p:extLst>
      <p:ext uri="{BB962C8B-B14F-4D97-AF65-F5344CB8AC3E}">
        <p14:creationId xmlns:p14="http://schemas.microsoft.com/office/powerpoint/2010/main" val="1457476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-114300" y="1282700"/>
            <a:ext cx="15536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14</a:t>
            </a:r>
            <a:endParaRPr lang="es-ES" sz="80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334025" y="-266700"/>
            <a:ext cx="15536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13</a:t>
            </a:r>
            <a:endParaRPr lang="es-ES" sz="80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CuadroTexto 10"/>
          <p:cNvSpPr txBox="1"/>
          <p:nvPr/>
        </p:nvSpPr>
        <p:spPr>
          <a:xfrm>
            <a:off x="133174" y="261393"/>
            <a:ext cx="3314876" cy="2871202"/>
          </a:xfrm>
          <a:prstGeom prst="rect">
            <a:avLst/>
          </a:prstGeom>
          <a:noFill/>
        </p:spPr>
        <p:txBody>
          <a:bodyPr wrap="square" lIns="39273" tIns="19637" rIns="39273" bIns="19637" rtlCol="0">
            <a:spAutoFit/>
          </a:bodyPr>
          <a:lstStyle/>
          <a:p>
            <a:pPr algn="just"/>
            <a:r>
              <a:rPr lang="es-ES" b="1" dirty="0"/>
              <a:t>Artículo 13.- Continuidad de contacto entre personas involucradas </a:t>
            </a:r>
          </a:p>
          <a:p>
            <a:pPr algn="just"/>
            <a:r>
              <a:rPr lang="es-ES" dirty="0"/>
              <a:t>En el caso de que la persona consultante o denunciante y la/las persona/s implicada/s en dichas acciones o comportamientos estuvieran o debieran estar en contacto directo por razones de trabajo o académicas, o si ese contacto expusiese a la persona denunciante a una situación de vulnerabilidad por la permanencia o continuidad dc la relación laboral o académica, las autoridades</a:t>
            </a:r>
          </a:p>
          <a:p>
            <a:pPr algn="just"/>
            <a:r>
              <a:rPr lang="es-ES" dirty="0"/>
              <a:t>de la Unidad Académica involucrada resolverán conjuntamente con la persona denunciante y con el asesoramiento de la/las persona/s referentes /responsables, la mejor vía para proteger a la persona denunciante, de forma tal que no resulte </a:t>
            </a:r>
          </a:p>
          <a:p>
            <a:pPr algn="just"/>
            <a:r>
              <a:rPr lang="es-ES" dirty="0"/>
              <a:t>obstruido su normal desarrollo laboral o académico. En el caso de que la persona denunciante o denunciada fuera parte del personal docente o no docente, se deberá convocar también a lo/los delegados .gremiales</a:t>
            </a:r>
          </a:p>
          <a:p>
            <a:pPr algn="just"/>
            <a:r>
              <a:rPr lang="es-ES" dirty="0"/>
              <a:t>correspondientes; y si fuera estudiante, se deberá convocar al Centro de Estudiantes respectivo.</a:t>
            </a:r>
          </a:p>
          <a:p>
            <a:pPr algn="just"/>
            <a:r>
              <a:rPr lang="es-ES" b="1" dirty="0"/>
              <a:t>Artículo 14.- Campaña de prevención y formación</a:t>
            </a:r>
          </a:p>
          <a:p>
            <a:pPr algn="just"/>
            <a:r>
              <a:rPr lang="es-ES" dirty="0"/>
              <a:t>A los efectos de difundir los objetivos de este Protocolo, la Universidad de Tucumán se compromete a promover acciones de sensibilización, difusión y formación sobre la problemática abordada, así como fomentar y favorecer acciones que eliminen la violencia de género, el acoso sexual y la discriminación por razones de identidad de género u orientación sexual, en todas las Unidades Académicas dependientes de la Universidad.</a:t>
            </a:r>
            <a:endParaRPr lang="es-ES" b="1" dirty="0">
              <a:solidFill>
                <a:schemeClr val="tx2"/>
              </a:solidFill>
              <a:latin typeface="Myriad Pro Light" panose="020B0603030403020204" pitchFamily="34" charset="0"/>
              <a:cs typeface="Courier New" panose="02070309020205020404" pitchFamily="49" charset="0"/>
            </a:endParaRPr>
          </a:p>
        </p:txBody>
      </p:sp>
      <p:sp>
        <p:nvSpPr>
          <p:cNvPr id="5" name="CuadroTexto 5"/>
          <p:cNvSpPr txBox="1"/>
          <p:nvPr/>
        </p:nvSpPr>
        <p:spPr>
          <a:xfrm>
            <a:off x="-106680" y="3437682"/>
            <a:ext cx="3707130" cy="162768"/>
          </a:xfrm>
          <a:prstGeom prst="rect">
            <a:avLst/>
          </a:prstGeom>
          <a:noFill/>
        </p:spPr>
        <p:txBody>
          <a:bodyPr wrap="square" lIns="39273" tIns="19637" rIns="39273" bIns="19637" rtlCol="0">
            <a:spAutoFit/>
          </a:bodyPr>
          <a:lstStyle/>
          <a:p>
            <a:pPr algn="r"/>
            <a:r>
              <a:rPr lang="es-ES" b="1" dirty="0">
                <a:solidFill>
                  <a:schemeClr val="tx1">
                    <a:lumMod val="50000"/>
                  </a:schemeClr>
                </a:solidFill>
                <a:latin typeface="Myriad Pro Light" panose="020B0603030403020204" pitchFamily="34" charset="0"/>
                <a:cs typeface="Courier New" panose="02070309020205020404" pitchFamily="49" charset="0"/>
              </a:rPr>
              <a:t>Anexo  Resolución HCS UNT 2241 / 2017 Vigencia: 30 de abril 2018</a:t>
            </a:r>
          </a:p>
        </p:txBody>
      </p:sp>
    </p:spTree>
    <p:extLst>
      <p:ext uri="{BB962C8B-B14F-4D97-AF65-F5344CB8AC3E}">
        <p14:creationId xmlns:p14="http://schemas.microsoft.com/office/powerpoint/2010/main" val="1457476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2219725" y="-279400"/>
            <a:ext cx="15536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15</a:t>
            </a:r>
            <a:endParaRPr lang="es-ES" sz="80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614300" y="3321457"/>
            <a:ext cx="211479" cy="147379"/>
          </a:xfrm>
          <a:prstGeom prst="rect">
            <a:avLst/>
          </a:prstGeom>
          <a:noFill/>
        </p:spPr>
        <p:txBody>
          <a:bodyPr wrap="square" lIns="39273" tIns="19637" rIns="39273" bIns="19637" rtlCol="0">
            <a:spAutoFit/>
          </a:bodyPr>
          <a:lstStyle/>
          <a:p>
            <a:r>
              <a:rPr lang="es-ES" sz="700" b="1" dirty="0">
                <a:solidFill>
                  <a:schemeClr val="accent1">
                    <a:lumMod val="50000"/>
                  </a:schemeClr>
                </a:solidFill>
                <a:latin typeface="Myriad Pro Light" panose="020B0603030403020204" pitchFamily="34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7" name="CuadroTexto 8"/>
          <p:cNvSpPr txBox="1"/>
          <p:nvPr/>
        </p:nvSpPr>
        <p:spPr>
          <a:xfrm>
            <a:off x="209550" y="245085"/>
            <a:ext cx="3261335" cy="2009428"/>
          </a:xfrm>
          <a:prstGeom prst="rect">
            <a:avLst/>
          </a:prstGeom>
          <a:noFill/>
        </p:spPr>
        <p:txBody>
          <a:bodyPr wrap="square" lIns="39273" tIns="19637" rIns="39273" bIns="19637" rtlCol="0">
            <a:spAutoFit/>
          </a:bodyPr>
          <a:lstStyle/>
          <a:p>
            <a:pPr algn="just"/>
            <a:r>
              <a:rPr lang="es-ES" b="1" dirty="0"/>
              <a:t>Artículo 15.- Implementación</a:t>
            </a:r>
          </a:p>
          <a:p>
            <a:pPr algn="just"/>
            <a:r>
              <a:rPr lang="es-ES" dirty="0"/>
              <a:t>A fin de facilitar la implementación y articulación con las distintas dependencias, se proponen tres momentos correlativos:</a:t>
            </a:r>
          </a:p>
          <a:p>
            <a:pPr algn="just"/>
            <a:r>
              <a:rPr lang="es-ES" dirty="0"/>
              <a:t>a. Designar a los/las referentes/responsables de cada espacio institucional de la UNT conforme lo dispuesto en el art8.</a:t>
            </a:r>
          </a:p>
          <a:p>
            <a:pPr algn="just"/>
            <a:r>
              <a:rPr lang="es-ES" dirty="0"/>
              <a:t>b. Realizar un relevamiento en cada institución dependiente de la Universidad Nacional de Tucumán sobre denuncias y casos de violencia de</a:t>
            </a:r>
          </a:p>
          <a:p>
            <a:pPr algn="just"/>
            <a:r>
              <a:rPr lang="es-ES" dirty="0"/>
              <a:t>género, acoso sexual y discriminación de género, promoviendo el anonimato y el cuidado de la información con el fin de generar datos estadísticos y visibilizar la problemática.</a:t>
            </a:r>
          </a:p>
          <a:p>
            <a:pPr algn="just"/>
            <a:r>
              <a:rPr lang="es-ES" dirty="0"/>
              <a:t>c. Fomentar campañas de formación y difusión para docentes, no docentes, estudiantes y todo personal contratado por cada Unidad Académica, así como instancias específicas de formación para equipos promotores del Protocolo en cada Unidad Académica.</a:t>
            </a:r>
          </a:p>
          <a:p>
            <a:pPr algn="just"/>
            <a:r>
              <a:rPr lang="es-ES" b="1" dirty="0"/>
              <a:t>Artículo 16.- Cláusula transitoria</a:t>
            </a:r>
          </a:p>
          <a:p>
            <a:pPr algn="just"/>
            <a:r>
              <a:rPr lang="es-ES" dirty="0"/>
              <a:t>El presente Protocolo entrará en vigencia a partir ael30 de abril de 2018.</a:t>
            </a:r>
            <a:endParaRPr lang="es-ES" b="1" dirty="0">
              <a:solidFill>
                <a:schemeClr val="tx2"/>
              </a:solidFill>
              <a:latin typeface="Myriad Pro Light" panose="020B0603030403020204" pitchFamily="34" charset="0"/>
              <a:cs typeface="Courier New" panose="02070309020205020404" pitchFamily="49" charset="0"/>
            </a:endParaRPr>
          </a:p>
        </p:txBody>
      </p:sp>
      <p:sp>
        <p:nvSpPr>
          <p:cNvPr id="5" name="CuadroTexto 5"/>
          <p:cNvSpPr txBox="1"/>
          <p:nvPr/>
        </p:nvSpPr>
        <p:spPr>
          <a:xfrm>
            <a:off x="-106680" y="3437682"/>
            <a:ext cx="3707130" cy="162768"/>
          </a:xfrm>
          <a:prstGeom prst="rect">
            <a:avLst/>
          </a:prstGeom>
          <a:noFill/>
        </p:spPr>
        <p:txBody>
          <a:bodyPr wrap="square" lIns="39273" tIns="19637" rIns="39273" bIns="19637" rtlCol="0">
            <a:spAutoFit/>
          </a:bodyPr>
          <a:lstStyle/>
          <a:p>
            <a:pPr algn="r"/>
            <a:r>
              <a:rPr lang="es-ES" b="1" dirty="0">
                <a:solidFill>
                  <a:schemeClr val="tx1">
                    <a:lumMod val="50000"/>
                  </a:schemeClr>
                </a:solidFill>
                <a:latin typeface="Myriad Pro Light" panose="020B0603030403020204" pitchFamily="34" charset="0"/>
                <a:cs typeface="Courier New" panose="02070309020205020404" pitchFamily="49" charset="0"/>
              </a:rPr>
              <a:t>Anexo  Resolución HCS UNT 2241 / 2017 Vigencia: 30 de abril 2018</a:t>
            </a:r>
          </a:p>
        </p:txBody>
      </p:sp>
    </p:spTree>
    <p:extLst>
      <p:ext uri="{BB962C8B-B14F-4D97-AF65-F5344CB8AC3E}">
        <p14:creationId xmlns:p14="http://schemas.microsoft.com/office/powerpoint/2010/main" val="145747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descarga.jp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1353297"/>
            <a:ext cx="3600450" cy="2140474"/>
          </a:xfrm>
          <a:prstGeom prst="rect">
            <a:avLst/>
          </a:prstGeom>
        </p:spPr>
      </p:pic>
      <p:pic>
        <p:nvPicPr>
          <p:cNvPr id="4" name="3 Imagen" descr="FAU-09.01-540x189.png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91440"/>
            <a:ext cx="3600450" cy="1260158"/>
          </a:xfrm>
          <a:prstGeom prst="rect">
            <a:avLst/>
          </a:prstGeom>
        </p:spPr>
      </p:pic>
      <p:sp>
        <p:nvSpPr>
          <p:cNvPr id="5" name="CuadroTexto 3"/>
          <p:cNvSpPr txBox="1"/>
          <p:nvPr/>
        </p:nvSpPr>
        <p:spPr>
          <a:xfrm>
            <a:off x="217488" y="1006475"/>
            <a:ext cx="3203575" cy="1770063"/>
          </a:xfrm>
          <a:prstGeom prst="rect">
            <a:avLst/>
          </a:prstGeom>
          <a:noFill/>
        </p:spPr>
        <p:txBody>
          <a:bodyPr lIns="39273" tIns="19637" rIns="39273" bIns="19637">
            <a:spAutoFit/>
          </a:bodyPr>
          <a:lstStyle/>
          <a:p>
            <a:pPr algn="just" defTabSz="392735" fontAlgn="auto">
              <a:spcBef>
                <a:spcPts val="258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rgbClr val="92D050"/>
                </a:solidFill>
                <a:latin typeface="+mn-lt"/>
                <a:cs typeface="+mn-cs"/>
              </a:rPr>
              <a:t>¿Dónde? </a:t>
            </a:r>
          </a:p>
          <a:p>
            <a:pPr algn="just" defTabSz="392735" fontAlgn="auto">
              <a:spcBef>
                <a:spcPts val="258"/>
              </a:spcBef>
              <a:spcAft>
                <a:spcPts val="0"/>
              </a:spcAft>
              <a:defRPr/>
            </a:pPr>
            <a:r>
              <a:rPr lang="es-ES" sz="1800" dirty="0">
                <a:solidFill>
                  <a:schemeClr val="tx1">
                    <a:lumMod val="95000"/>
                  </a:schemeClr>
                </a:solidFill>
                <a:latin typeface="+mn-lt"/>
                <a:cs typeface="+mn-cs"/>
              </a:rPr>
              <a:t>Abarca las relaciones laborales y/o educativas que se desarrollen en el marco de cualquier dependencia de la UNT. </a:t>
            </a:r>
          </a:p>
          <a:p>
            <a:pPr marL="98184" indent="-98184" algn="just" defTabSz="392735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800" b="1" dirty="0">
              <a:latin typeface="+mn-lt"/>
              <a:cs typeface="+mn-cs"/>
            </a:endParaRPr>
          </a:p>
        </p:txBody>
      </p:sp>
    </p:spTree>
  </p:cSld>
  <p:clrMapOvr>
    <a:masterClrMapping/>
  </p:clrMapOvr>
  <p:transition advTm="7738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3"/>
          <p:cNvSpPr txBox="1"/>
          <p:nvPr/>
        </p:nvSpPr>
        <p:spPr>
          <a:xfrm>
            <a:off x="225425" y="244475"/>
            <a:ext cx="3203575" cy="2386013"/>
          </a:xfrm>
          <a:prstGeom prst="rect">
            <a:avLst/>
          </a:prstGeom>
          <a:noFill/>
        </p:spPr>
        <p:txBody>
          <a:bodyPr lIns="39273" tIns="19637" rIns="39273" bIns="19637">
            <a:spAutoFit/>
          </a:bodyPr>
          <a:lstStyle/>
          <a:p>
            <a:pPr algn="just" defTabSz="392735" fontAlgn="auto">
              <a:spcBef>
                <a:spcPts val="258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rgbClr val="92D050"/>
                </a:solidFill>
                <a:latin typeface="+mn-lt"/>
                <a:cs typeface="+mn-cs"/>
              </a:rPr>
              <a:t>¿Quiénes?</a:t>
            </a:r>
          </a:p>
          <a:p>
            <a:pPr algn="just" defTabSz="392735" fontAlgn="auto">
              <a:spcBef>
                <a:spcPts val="258"/>
              </a:spcBef>
              <a:spcAft>
                <a:spcPts val="0"/>
              </a:spcAft>
              <a:defRPr/>
            </a:pPr>
            <a:r>
              <a:rPr lang="es-ES" sz="1400" dirty="0"/>
              <a:t>Involucra comportamientos y acciones realizadas por funcionarios/as; docentes y no docentes, estudiantes, personal académico temporario o visitante; terceros que presten servicios no académicos permanentes o temporales en las instalaciones de la UNT.</a:t>
            </a:r>
          </a:p>
          <a:p>
            <a:pPr marL="98184" indent="-98184" algn="just" defTabSz="392735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800" b="1" dirty="0">
              <a:latin typeface="+mn-lt"/>
              <a:cs typeface="+mn-cs"/>
            </a:endParaRPr>
          </a:p>
        </p:txBody>
      </p:sp>
      <p:pic>
        <p:nvPicPr>
          <p:cNvPr id="6" name="5 Imagen" descr="bib-540x189.jp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2340292"/>
            <a:ext cx="3600450" cy="1260158"/>
          </a:xfrm>
          <a:prstGeom prst="rect">
            <a:avLst/>
          </a:prstGeom>
        </p:spPr>
      </p:pic>
    </p:spTree>
  </p:cSld>
  <p:clrMapOvr>
    <a:masterClrMapping/>
  </p:clrMapOvr>
  <p:transition advTm="12355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3"/>
          <p:cNvSpPr txBox="1"/>
          <p:nvPr/>
        </p:nvSpPr>
        <p:spPr>
          <a:xfrm>
            <a:off x="76200" y="230188"/>
            <a:ext cx="3421063" cy="2555875"/>
          </a:xfrm>
          <a:prstGeom prst="rect">
            <a:avLst/>
          </a:prstGeom>
          <a:noFill/>
        </p:spPr>
        <p:txBody>
          <a:bodyPr lIns="39273" tIns="19637" rIns="39273" bIns="19637">
            <a:spAutoFit/>
          </a:bodyPr>
          <a:lstStyle/>
          <a:p>
            <a:pPr algn="just" defTabSz="392735" fontAlgn="auto">
              <a:spcBef>
                <a:spcPts val="258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rgbClr val="92D050"/>
                </a:solidFill>
                <a:latin typeface="+mn-lt"/>
                <a:cs typeface="+mn-cs"/>
              </a:rPr>
              <a:t>¿Qué situaciones? </a:t>
            </a:r>
          </a:p>
          <a:p>
            <a:pPr algn="just" defTabSz="392735" fontAlgn="auto">
              <a:spcBef>
                <a:spcPts val="258"/>
              </a:spcBef>
              <a:spcAft>
                <a:spcPts val="0"/>
              </a:spcAft>
              <a:defRPr/>
            </a:pPr>
            <a:r>
              <a:rPr lang="es-ES" sz="1200" dirty="0">
                <a:latin typeface="+mn-lt"/>
                <a:cs typeface="+mn-cs"/>
              </a:rPr>
              <a:t>Aquellas</a:t>
            </a:r>
            <a:r>
              <a:rPr lang="es-ES" sz="12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s-ES" sz="1200" dirty="0">
                <a:latin typeface="+mn-lt"/>
                <a:cs typeface="+mn-cs"/>
              </a:rPr>
              <a:t>de violencia sexual y discriminación basada en el sexo y/o género de la persona, orientación sexual, identidad de género y expresión de género. </a:t>
            </a:r>
          </a:p>
          <a:p>
            <a:pPr algn="just" defTabSz="392735" fontAlgn="auto">
              <a:spcBef>
                <a:spcPts val="258"/>
              </a:spcBef>
              <a:spcAft>
                <a:spcPts val="0"/>
              </a:spcAft>
              <a:defRPr/>
            </a:pPr>
            <a:endParaRPr lang="es-ES" sz="2000" b="1" dirty="0">
              <a:solidFill>
                <a:schemeClr val="accent4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algn="just" defTabSz="392735" fontAlgn="auto">
              <a:spcBef>
                <a:spcPts val="258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rgbClr val="92D050"/>
                </a:solidFill>
                <a:latin typeface="+mn-lt"/>
                <a:cs typeface="+mn-cs"/>
              </a:rPr>
              <a:t>¿Bajo qué principios? </a:t>
            </a:r>
          </a:p>
          <a:p>
            <a:pPr marL="98184" indent="-98184" algn="just" defTabSz="392735" fontAlgn="auto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s-ES" sz="1200" dirty="0">
                <a:latin typeface="+mn-lt"/>
                <a:cs typeface="+mn-cs"/>
              </a:rPr>
              <a:t>Asesoramiento gratuito</a:t>
            </a:r>
          </a:p>
          <a:p>
            <a:pPr marL="98184" indent="-98184" algn="just" defTabSz="392735" fontAlgn="auto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s-ES" sz="1200" dirty="0">
                <a:latin typeface="+mn-lt"/>
                <a:cs typeface="+mn-cs"/>
              </a:rPr>
              <a:t>Respeto a la privacidad</a:t>
            </a:r>
          </a:p>
          <a:p>
            <a:pPr marL="98184" indent="-98184" algn="just" defTabSz="392735" fontAlgn="auto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s-ES" sz="1200" dirty="0">
                <a:latin typeface="+mn-lt"/>
                <a:cs typeface="+mn-cs"/>
              </a:rPr>
              <a:t>No re victimización.</a:t>
            </a:r>
          </a:p>
          <a:p>
            <a:pPr marL="98184" indent="-98184" algn="just" defTabSz="392735" fontAlgn="auto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s-ES" sz="1200" dirty="0">
                <a:latin typeface="+mn-lt"/>
                <a:cs typeface="+mn-cs"/>
              </a:rPr>
              <a:t>Prevención</a:t>
            </a:r>
          </a:p>
          <a:p>
            <a:pPr marL="98184" indent="-98184" algn="just" defTabSz="392735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200" b="1" dirty="0">
              <a:latin typeface="+mn-lt"/>
              <a:cs typeface="+mn-cs"/>
            </a:endParaRPr>
          </a:p>
        </p:txBody>
      </p:sp>
      <p:sp>
        <p:nvSpPr>
          <p:cNvPr id="3" name="CuadroTexto 5"/>
          <p:cNvSpPr txBox="1"/>
          <p:nvPr/>
        </p:nvSpPr>
        <p:spPr>
          <a:xfrm>
            <a:off x="138113" y="2965450"/>
            <a:ext cx="3706812" cy="347663"/>
          </a:xfrm>
          <a:prstGeom prst="rect">
            <a:avLst/>
          </a:prstGeom>
          <a:noFill/>
        </p:spPr>
        <p:txBody>
          <a:bodyPr lIns="39273" tIns="19637" rIns="39273" bIns="19637">
            <a:spAutoFit/>
          </a:bodyPr>
          <a:lstStyle/>
          <a:p>
            <a:pPr defTabSz="3927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chemeClr val="tx1">
                    <a:lumMod val="50000"/>
                  </a:schemeClr>
                </a:solidFill>
                <a:latin typeface="Myriad Pro Light" panose="020B0603030403020204" pitchFamily="34" charset="0"/>
                <a:cs typeface="Courier New" panose="02070309020205020404" pitchFamily="49" charset="0"/>
              </a:rPr>
              <a:t>Anexo  Resolución HCS UNT 2241 / 2017 </a:t>
            </a:r>
          </a:p>
          <a:p>
            <a:pPr defTabSz="3927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chemeClr val="tx1">
                    <a:lumMod val="50000"/>
                  </a:schemeClr>
                </a:solidFill>
                <a:latin typeface="Myriad Pro Light" panose="020B0603030403020204" pitchFamily="34" charset="0"/>
                <a:cs typeface="Courier New" panose="02070309020205020404" pitchFamily="49" charset="0"/>
              </a:rPr>
              <a:t>Vigencia: desde 30 de abril 2018</a:t>
            </a:r>
          </a:p>
        </p:txBody>
      </p:sp>
    </p:spTree>
  </p:cSld>
  <p:clrMapOvr>
    <a:masterClrMapping/>
  </p:clrMapOvr>
  <p:transition advTm="13322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1614488" y="3321050"/>
            <a:ext cx="211137" cy="147638"/>
          </a:xfrm>
          <a:prstGeom prst="rect">
            <a:avLst/>
          </a:prstGeom>
          <a:noFill/>
        </p:spPr>
        <p:txBody>
          <a:bodyPr lIns="39273" tIns="19637" rIns="39273" bIns="19637">
            <a:spAutoFit/>
          </a:bodyPr>
          <a:lstStyle/>
          <a:p>
            <a:pPr defTabSz="3927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accent1">
                    <a:lumMod val="50000"/>
                  </a:schemeClr>
                </a:solidFill>
                <a:latin typeface="Myriad Pro Light" panose="020B0603030403020204" pitchFamily="34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6147" name="7 CuadroTexto"/>
          <p:cNvSpPr txBox="1">
            <a:spLocks noChangeArrowheads="1"/>
          </p:cNvSpPr>
          <p:nvPr/>
        </p:nvSpPr>
        <p:spPr bwMode="auto">
          <a:xfrm>
            <a:off x="176213" y="2185988"/>
            <a:ext cx="23685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800">
                <a:latin typeface="Impact" pitchFamily="34" charset="0"/>
              </a:rPr>
              <a:t>INFORMÁTE.</a:t>
            </a:r>
          </a:p>
          <a:p>
            <a:r>
              <a:rPr lang="es-ES_tradnl" sz="1800">
                <a:latin typeface="Impact" pitchFamily="34" charset="0"/>
              </a:rPr>
              <a:t>CONSULTÁ.</a:t>
            </a:r>
          </a:p>
          <a:p>
            <a:endParaRPr lang="es-ES_tradnl" sz="1800">
              <a:latin typeface="Impact" pitchFamily="34" charset="0"/>
            </a:endParaRPr>
          </a:p>
          <a:p>
            <a:r>
              <a:rPr lang="es-ES_tradnl" sz="1800">
                <a:latin typeface="Impact" pitchFamily="34" charset="0"/>
              </a:rPr>
              <a:t>generoFAU@gmail.com</a:t>
            </a:r>
            <a:endParaRPr lang="es-ES" sz="1800">
              <a:latin typeface="Impact" pitchFamily="34" charset="0"/>
            </a:endParaRPr>
          </a:p>
        </p:txBody>
      </p:sp>
      <p:pic>
        <p:nvPicPr>
          <p:cNvPr id="6148" name="4 Imagen" descr="Imagen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5925"/>
            <a:ext cx="36004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117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-127000" y="647700"/>
            <a:ext cx="86914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2</a:t>
            </a:r>
          </a:p>
          <a:p>
            <a:endParaRPr lang="es-ES" sz="80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964061" y="2514421"/>
            <a:ext cx="8002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72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3</a:t>
            </a:r>
            <a:endParaRPr lang="es-ES" sz="72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026175" y="-266700"/>
            <a:ext cx="8691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1</a:t>
            </a:r>
            <a:endParaRPr lang="es-ES" sz="80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09317" y="0"/>
            <a:ext cx="3327303" cy="3317478"/>
          </a:xfrm>
          <a:prstGeom prst="rect">
            <a:avLst/>
          </a:prstGeom>
          <a:noFill/>
        </p:spPr>
        <p:txBody>
          <a:bodyPr wrap="square" lIns="39273" tIns="19637" rIns="39273" bIns="19637" rtlCol="0">
            <a:spAutoFit/>
          </a:bodyPr>
          <a:lstStyle/>
          <a:p>
            <a:pPr algn="just"/>
            <a:r>
              <a:rPr lang="es-ES" sz="900" b="1" dirty="0">
                <a:solidFill>
                  <a:schemeClr val="accent1">
                    <a:lumMod val="75000"/>
                  </a:schemeClr>
                </a:solidFill>
              </a:rPr>
              <a:t>Texto completo. </a:t>
            </a:r>
          </a:p>
          <a:p>
            <a:pPr algn="just"/>
            <a:endParaRPr lang="es-ES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s-ES" sz="700" b="1" dirty="0"/>
              <a:t>Articulo 1.- Ámbito de aplicación</a:t>
            </a:r>
          </a:p>
          <a:p>
            <a:pPr algn="just"/>
            <a:r>
              <a:rPr lang="es-ES" sz="700" dirty="0"/>
              <a:t>Este procedimiento rige para las relaciones laborales y/o educativas que se desarrollen en el marco de cualquier dependencia de la Universidad Nacional de Tucumán. </a:t>
            </a:r>
          </a:p>
          <a:p>
            <a:pPr algn="just"/>
            <a:r>
              <a:rPr lang="es-ES" sz="700" b="1" dirty="0"/>
              <a:t>Artículo 2.- Sujetos</a:t>
            </a:r>
          </a:p>
          <a:p>
            <a:pPr algn="just"/>
            <a:r>
              <a:rPr lang="es-ES" sz="700" dirty="0"/>
              <a:t>Este procedimiento involucra a los comportamientos y acciones realizadas por funcionarios/as; docentes y no docentes cualquiera sea su condición laboral; estudiantes, cualquiera sea su situación académica; personal académico temporario o visitante; terceros que presten servicios no académicos permanentes o temporales en las instalaciones edilicias de la Universidad.</a:t>
            </a:r>
          </a:p>
          <a:p>
            <a:pPr algn="just"/>
            <a:r>
              <a:rPr lang="es-ES" sz="700" b="1" dirty="0"/>
              <a:t>Artículo 3.- Situaciones</a:t>
            </a:r>
          </a:p>
          <a:p>
            <a:pPr algn="just"/>
            <a:r>
              <a:rPr lang="es-ES" sz="700" dirty="0"/>
              <a:t>Este procedimiento incluye situaciones de violencia sexual y discriminación basada en el sexo y/o género de la persona, orientación sexual, identidad de género y expresión de género, que tengan por objeto o por resultado excluir, restringir, limitar, degradar , ofender o anular el reconocimiento, goce o ejercicio de los derechos. </a:t>
            </a:r>
          </a:p>
          <a:p>
            <a:pPr algn="just"/>
            <a:r>
              <a:rPr lang="es-ES" sz="700" dirty="0"/>
              <a:t>a. Hechos de violencia sexual no descritas en los términos del artículo 119 y sus agravantes del Código Penal argentino y que configuren formas de acoso sexual. Se entiende por acoso sexual, todo comentario reiterado o conducta con connotación sexual que implique hostigamiento o asedio, que tenga por fin inducir a otra persona a acceder a requerimientos sexuales no deseados o no consentidos.</a:t>
            </a:r>
          </a:p>
          <a:p>
            <a:pPr algn="just"/>
            <a:r>
              <a:rPr lang="es-ES" sz="700" dirty="0"/>
              <a:t>b. Hechos con connotación sexista: toda conducta, acción o comentario, cuyo contenido discrimine, excluya, subordine, subvalore o estereotipe a las personas en razón de su género, identidad de género, orientación sexual, que provoque daño, sufrimiento, miedo, afecte la vida, la libertad, la dignidad, integridad psicológica o seguridad personal.</a:t>
            </a:r>
          </a:p>
          <a:p>
            <a:pPr algn="just"/>
            <a:endParaRPr lang="es-ES" sz="700" dirty="0"/>
          </a:p>
        </p:txBody>
      </p:sp>
      <p:sp>
        <p:nvSpPr>
          <p:cNvPr id="9" name="CuadroTexto 5"/>
          <p:cNvSpPr txBox="1"/>
          <p:nvPr/>
        </p:nvSpPr>
        <p:spPr>
          <a:xfrm>
            <a:off x="-15240" y="3445302"/>
            <a:ext cx="3707130" cy="162768"/>
          </a:xfrm>
          <a:prstGeom prst="rect">
            <a:avLst/>
          </a:prstGeom>
          <a:noFill/>
        </p:spPr>
        <p:txBody>
          <a:bodyPr wrap="square" lIns="39273" tIns="19637" rIns="39273" bIns="19637" rtlCol="0">
            <a:spAutoFit/>
          </a:bodyPr>
          <a:lstStyle/>
          <a:p>
            <a:r>
              <a:rPr lang="es-ES" b="1" dirty="0">
                <a:solidFill>
                  <a:schemeClr val="tx1">
                    <a:lumMod val="50000"/>
                  </a:schemeClr>
                </a:solidFill>
                <a:latin typeface="Myriad Pro Light" panose="020B0603030403020204" pitchFamily="34" charset="0"/>
                <a:cs typeface="Courier New" panose="02070309020205020404" pitchFamily="49" charset="0"/>
              </a:rPr>
              <a:t>Anexo  Resolución HCS UNT 2241 / 2017 Vigencia: 30 de abril 2018</a:t>
            </a:r>
          </a:p>
        </p:txBody>
      </p:sp>
    </p:spTree>
    <p:extLst>
      <p:ext uri="{BB962C8B-B14F-4D97-AF65-F5344CB8AC3E}">
        <p14:creationId xmlns:p14="http://schemas.microsoft.com/office/powerpoint/2010/main" val="1457476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-127000" y="939800"/>
            <a:ext cx="8691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5</a:t>
            </a:r>
            <a:endParaRPr lang="es-ES" sz="80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026175" y="-266700"/>
            <a:ext cx="8691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4</a:t>
            </a:r>
            <a:endParaRPr lang="es-ES" sz="80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CuadroTexto 10"/>
          <p:cNvSpPr txBox="1"/>
          <p:nvPr/>
        </p:nvSpPr>
        <p:spPr>
          <a:xfrm>
            <a:off x="163514" y="50941"/>
            <a:ext cx="3317674" cy="3617560"/>
          </a:xfrm>
          <a:prstGeom prst="rect">
            <a:avLst/>
          </a:prstGeom>
          <a:noFill/>
        </p:spPr>
        <p:txBody>
          <a:bodyPr wrap="square" lIns="39273" tIns="19637" rIns="39273" bIns="19637" rtlCol="0">
            <a:spAutoFit/>
          </a:bodyPr>
          <a:lstStyle/>
          <a:p>
            <a:pPr algn="just"/>
            <a:r>
              <a:rPr lang="es-ES" sz="750" b="1" dirty="0"/>
              <a:t>Artículo 4.-Contexto de realización</a:t>
            </a:r>
          </a:p>
          <a:p>
            <a:pPr algn="just"/>
            <a:r>
              <a:rPr lang="es-ES" sz="750" dirty="0"/>
              <a:t>Las situaciones comprendidas en el Artículo anterior podrán llevarse a cabo en cualquiera de los espacios o medios descritos a continuación:</a:t>
            </a:r>
          </a:p>
          <a:p>
            <a:pPr algn="just"/>
            <a:r>
              <a:rPr lang="es-ES" sz="750" dirty="0"/>
              <a:t>a. En el emplazamiento físico central de la Universidad y sus dependencias o anexos.</a:t>
            </a:r>
          </a:p>
          <a:p>
            <a:pPr algn="just"/>
            <a:r>
              <a:rPr lang="es-ES" sz="750" dirty="0"/>
              <a:t>b. Fuera del espacio físico de la Universidad o sus dependencias o anexos a través de medios telefónicos, virtuales o de otro tipo y que estén contextualizados en el marco de las relaciones laborales o educativas de acuerdo a lo señalado en los artículos anteriores.</a:t>
            </a:r>
          </a:p>
          <a:p>
            <a:pPr algn="just"/>
            <a:r>
              <a:rPr lang="es-ES" sz="750" b="1" dirty="0"/>
              <a:t>Artículo 5.- Principios rectores</a:t>
            </a:r>
          </a:p>
          <a:p>
            <a:pPr algn="just"/>
            <a:r>
              <a:rPr lang="es-ES" sz="750" dirty="0"/>
              <a:t>a. Asesoramiento gratuito: La persona afectada será asesorada legal y psicológicamente de manera gratuita por el área competente para este fin que funcionen en cada dependencia y/o en la unidad central de la Universidad.</a:t>
            </a:r>
          </a:p>
          <a:p>
            <a:pPr algn="just"/>
            <a:r>
              <a:rPr lang="es-ES" sz="750" dirty="0"/>
              <a:t>b. Respeto a la privacidad: La persona que efectúa o presenta una denuncia, será tratada con respeto y confidencialidad, debiendo ser escuchada en su exposición sin menoscabo de su dignidad y sin intromisión en aspectos que resulten irrelevantes para el conocimiento de los hechos. En todo momento se deberá resguardar la voluntad de la persona en cuanto a las acciones que decida realizar, así como en la confidencialidad de los datos</a:t>
            </a:r>
          </a:p>
          <a:p>
            <a:pPr algn="just"/>
            <a:r>
              <a:rPr lang="es-ES" sz="750" dirty="0"/>
              <a:t>que expresamente manifieste querer mantener en reserva. En este último caso, se dará a conocer lo estrictamente necesario para garantizar el derecho</a:t>
            </a:r>
          </a:p>
          <a:p>
            <a:pPr algn="just"/>
            <a:r>
              <a:rPr lang="es-ES" sz="750" dirty="0"/>
              <a:t>de defensa de las personas señaladas como responsables de los hechos denunciados.</a:t>
            </a:r>
          </a:p>
          <a:p>
            <a:pPr algn="just"/>
            <a:r>
              <a:rPr lang="es-ES" sz="750" dirty="0"/>
              <a:t>c. No re victimización: Se evitará la reiteración innecesaria del relato de los hechos, corno así también, la exposición pública de la persona que denuncia o datos que permiten identificarla.</a:t>
            </a:r>
          </a:p>
          <a:p>
            <a:pPr algn="just"/>
            <a:r>
              <a:rPr lang="es-ES" sz="750" dirty="0"/>
              <a:t>d. Prevención: Realización de campañas de difusión y formación.</a:t>
            </a:r>
          </a:p>
          <a:p>
            <a:pPr algn="just"/>
            <a:endParaRPr lang="es-ES" sz="750" dirty="0"/>
          </a:p>
        </p:txBody>
      </p:sp>
      <p:sp>
        <p:nvSpPr>
          <p:cNvPr id="11" name="CuadroTexto 5"/>
          <p:cNvSpPr txBox="1"/>
          <p:nvPr/>
        </p:nvSpPr>
        <p:spPr>
          <a:xfrm>
            <a:off x="-106680" y="3437682"/>
            <a:ext cx="3707130" cy="162768"/>
          </a:xfrm>
          <a:prstGeom prst="rect">
            <a:avLst/>
          </a:prstGeom>
          <a:noFill/>
        </p:spPr>
        <p:txBody>
          <a:bodyPr wrap="square" lIns="39273" tIns="19637" rIns="39273" bIns="19637" rtlCol="0">
            <a:spAutoFit/>
          </a:bodyPr>
          <a:lstStyle/>
          <a:p>
            <a:pPr algn="r"/>
            <a:r>
              <a:rPr lang="es-ES" b="1" dirty="0">
                <a:solidFill>
                  <a:schemeClr val="tx1">
                    <a:lumMod val="50000"/>
                  </a:schemeClr>
                </a:solidFill>
                <a:latin typeface="Myriad Pro Light" panose="020B0603030403020204" pitchFamily="34" charset="0"/>
                <a:cs typeface="Courier New" panose="02070309020205020404" pitchFamily="49" charset="0"/>
              </a:rPr>
              <a:t>Anexo  Resolución HCS UNT 2241 / 2017 Vigencia: 30 de abril 2018</a:t>
            </a:r>
          </a:p>
        </p:txBody>
      </p:sp>
    </p:spTree>
    <p:extLst>
      <p:ext uri="{BB962C8B-B14F-4D97-AF65-F5344CB8AC3E}">
        <p14:creationId xmlns:p14="http://schemas.microsoft.com/office/powerpoint/2010/main" val="1457476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-127000" y="1943100"/>
            <a:ext cx="8691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7</a:t>
            </a:r>
            <a:endParaRPr lang="es-ES" sz="80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867425" y="-254000"/>
            <a:ext cx="8691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6</a:t>
            </a:r>
            <a:endParaRPr lang="es-ES" sz="80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CuadroTexto 6"/>
          <p:cNvSpPr txBox="1"/>
          <p:nvPr/>
        </p:nvSpPr>
        <p:spPr>
          <a:xfrm>
            <a:off x="215979" y="306141"/>
            <a:ext cx="3241596" cy="3155895"/>
          </a:xfrm>
          <a:prstGeom prst="rect">
            <a:avLst/>
          </a:prstGeom>
          <a:noFill/>
        </p:spPr>
        <p:txBody>
          <a:bodyPr wrap="square" lIns="39273" tIns="19637" rIns="39273" bIns="19637" rtlCol="0">
            <a:spAutoFit/>
          </a:bodyPr>
          <a:lstStyle/>
          <a:p>
            <a:pPr algn="just"/>
            <a:r>
              <a:rPr lang="es-ES" sz="750" b="1" dirty="0"/>
              <a:t>Artículo 6.- Objetivos</a:t>
            </a:r>
          </a:p>
          <a:p>
            <a:pPr algn="just"/>
            <a:r>
              <a:rPr lang="es-ES" sz="750" dirty="0"/>
              <a:t>a. Garantizar en la Universidad un ambiente libre de discriminación de cualquier tipo y de hostigamiento y violencia por razones de identidad de género u orientación sexual.</a:t>
            </a:r>
          </a:p>
          <a:p>
            <a:pPr algn="just"/>
            <a:r>
              <a:rPr lang="es-ES" sz="750" dirty="0"/>
              <a:t>b. Adoptar medidas de prevención en todo el ámbito de la Universidad.</a:t>
            </a:r>
          </a:p>
          <a:p>
            <a:pPr algn="just"/>
            <a:r>
              <a:rPr lang="es-ES" sz="750" dirty="0"/>
              <a:t>c. Generar un ambiente de contención y confianza para que las personas afectadas puedan denunciar su situación a fin de hacerlas cesar de inmediato.</a:t>
            </a:r>
          </a:p>
          <a:p>
            <a:pPr algn="just"/>
            <a:r>
              <a:rPr lang="es-ES" sz="750" dirty="0"/>
              <a:t>d. Poner a disposición dc las personas afectadas el asesoramiento y asistencia que requirieran.</a:t>
            </a:r>
          </a:p>
          <a:p>
            <a:pPr algn="just"/>
            <a:r>
              <a:rPr lang="es-ES" sz="750" dirty="0"/>
              <a:t>e. Llevar estadísticas y análisis sistemático de la temática relativa a discriminación, hostigamiento, y violencia por razones de identidad de género u orientación sexual a fin de implementar nuevas medidas de prevención y perfeccionar las existentes.</a:t>
            </a:r>
          </a:p>
          <a:p>
            <a:pPr algn="just"/>
            <a:r>
              <a:rPr lang="es-ES" sz="750" dirty="0"/>
              <a:t>f. Promover acciones de sensibilización, difusión y formación sobre la problemática abordada, así como fomentar y favorecer acciones tendientes a la eliminación de las conductas descriptas, en todas la Unidades Académicas de la UNT.</a:t>
            </a:r>
          </a:p>
          <a:p>
            <a:pPr algn="just"/>
            <a:r>
              <a:rPr lang="es-ES" sz="750" dirty="0"/>
              <a:t>Artículo 7.- Faltas</a:t>
            </a:r>
          </a:p>
          <a:p>
            <a:pPr algn="just"/>
            <a:r>
              <a:rPr lang="es-ES" sz="750" dirty="0"/>
              <a:t>Todas las conductas que sean calificadas como actos de discriminación, hostigamiento y/o violencia por razones de identidad de género u orientación sexual, serán consideradas faltas, a los efectos del régimen disciplinario que corresponda.</a:t>
            </a:r>
          </a:p>
          <a:p>
            <a:pPr algn="just"/>
            <a:endParaRPr lang="es-ES" sz="750" dirty="0"/>
          </a:p>
          <a:p>
            <a:pPr algn="just"/>
            <a:endParaRPr lang="es-ES" sz="750" dirty="0"/>
          </a:p>
          <a:p>
            <a:pPr algn="just"/>
            <a:endParaRPr lang="es-ES" sz="750" b="1" dirty="0">
              <a:solidFill>
                <a:schemeClr val="tx2"/>
              </a:solidFill>
              <a:latin typeface="Myriad Pro Light" panose="020B0603030403020204" pitchFamily="34" charset="0"/>
              <a:cs typeface="Courier New" panose="02070309020205020404" pitchFamily="49" charset="0"/>
            </a:endParaRPr>
          </a:p>
          <a:p>
            <a:pPr algn="just"/>
            <a:endParaRPr lang="es-ES" sz="750" b="1" dirty="0">
              <a:solidFill>
                <a:schemeClr val="tx2"/>
              </a:solidFill>
              <a:latin typeface="Myriad Pro Light" panose="020B0603030403020204" pitchFamily="34" charset="0"/>
              <a:cs typeface="Courier New" panose="020703090202050204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-106680" y="3437682"/>
            <a:ext cx="3707130" cy="162768"/>
          </a:xfrm>
          <a:prstGeom prst="rect">
            <a:avLst/>
          </a:prstGeom>
          <a:noFill/>
        </p:spPr>
        <p:txBody>
          <a:bodyPr wrap="square" lIns="39273" tIns="19637" rIns="39273" bIns="19637" rtlCol="0">
            <a:spAutoFit/>
          </a:bodyPr>
          <a:lstStyle/>
          <a:p>
            <a:pPr algn="r"/>
            <a:r>
              <a:rPr lang="es-ES" b="1" dirty="0">
                <a:solidFill>
                  <a:schemeClr val="tx1">
                    <a:lumMod val="50000"/>
                  </a:schemeClr>
                </a:solidFill>
                <a:latin typeface="Myriad Pro Light" panose="020B0603030403020204" pitchFamily="34" charset="0"/>
                <a:cs typeface="Courier New" panose="02070309020205020404" pitchFamily="49" charset="0"/>
              </a:rPr>
              <a:t>Anexo  Resolución HCS UNT 2241 / 2017 Vigencia: 30 de abril 2018</a:t>
            </a:r>
          </a:p>
        </p:txBody>
      </p:sp>
    </p:spTree>
    <p:extLst>
      <p:ext uri="{BB962C8B-B14F-4D97-AF65-F5344CB8AC3E}">
        <p14:creationId xmlns:p14="http://schemas.microsoft.com/office/powerpoint/2010/main" val="1457476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-114300" y="1282700"/>
            <a:ext cx="8691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9</a:t>
            </a:r>
            <a:endParaRPr lang="es-ES" sz="80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867425" y="-254000"/>
            <a:ext cx="8691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8</a:t>
            </a:r>
            <a:endParaRPr lang="es-ES" sz="80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CuadroTexto 7"/>
          <p:cNvSpPr txBox="1"/>
          <p:nvPr/>
        </p:nvSpPr>
        <p:spPr>
          <a:xfrm>
            <a:off x="154305" y="113695"/>
            <a:ext cx="3353277" cy="3386728"/>
          </a:xfrm>
          <a:prstGeom prst="rect">
            <a:avLst/>
          </a:prstGeom>
          <a:noFill/>
        </p:spPr>
        <p:txBody>
          <a:bodyPr wrap="square" lIns="39273" tIns="19637" rIns="39273" bIns="19637" rtlCol="0">
            <a:spAutoFit/>
          </a:bodyPr>
          <a:lstStyle/>
          <a:p>
            <a:pPr algn="just"/>
            <a:r>
              <a:rPr lang="es-ES" sz="750" b="1" dirty="0"/>
              <a:t>Artículo 8.- Intervención ante consultas y denuncias.</a:t>
            </a:r>
          </a:p>
          <a:p>
            <a:pPr algn="just"/>
            <a:r>
              <a:rPr lang="es-ES" sz="750" dirty="0"/>
              <a:t>Autoridad de aplicación La intervención se iniciará ante el Consejo Directivo de cada Facultad o en el Consejo de Escuelas Experimentales de la Universidad, según el caso. Cada unidad académica y el Consejo de Escuelas Experimentales deberá designar un/a referente titular y un/a referente suplente con experiencia y formación relativas a los Derechos Humanos con perspectiva de género y diversidad sexual.</a:t>
            </a:r>
          </a:p>
          <a:p>
            <a:pPr algn="just"/>
            <a:r>
              <a:rPr lang="es-ES" sz="750" dirty="0"/>
              <a:t>Procurarán que estos/as referentes ocupen o lleguen en el futuro a ocupar un cargo rentado, con una designación por un año, reelegible, sujeta a evaluación por el Consejo Directivo de cada Facultad y del Consejo dc Escuelas Experimentales, según el caso.</a:t>
            </a:r>
          </a:p>
          <a:p>
            <a:pPr algn="just"/>
            <a:r>
              <a:rPr lang="es-ES" sz="750" dirty="0"/>
              <a:t>Las personas designadas conformarán un Equipo interdisciplinario Central que al mismo tiempo coordinará tareas con los/las referentes de cada unidad. Una reglamentación posterior determinará el funcionamiento de este Equipo.</a:t>
            </a:r>
          </a:p>
          <a:p>
            <a:pPr algn="just"/>
            <a:r>
              <a:rPr lang="es-ES" sz="750" b="1" dirty="0"/>
              <a:t>Artículo 9.- Consultas y/o denuncias</a:t>
            </a:r>
          </a:p>
          <a:p>
            <a:pPr algn="just"/>
            <a:r>
              <a:rPr lang="es-ES" sz="750" dirty="0"/>
              <a:t>Las consultas y/o denuncias podrán ser realizadas por cualquier persona cuyos derechos hubieran sido vulnerados por alguna de las faltas contempladas en</a:t>
            </a:r>
          </a:p>
          <a:p>
            <a:pPr algn="just"/>
            <a:r>
              <a:rPr lang="es-ES" sz="750" dirty="0"/>
              <a:t>éste procedimiento y por un tercero con conocimiento de los hechos. En el caso de denuncias realizadas por terceros, éstas deberán ser ratificadas por las personas directamente afectadas.</a:t>
            </a:r>
          </a:p>
          <a:p>
            <a:pPr algn="just"/>
            <a:r>
              <a:rPr lang="es-ES" sz="750" dirty="0"/>
              <a:t>El tratamiento de consultas y/o denuncias deberá ser estrictamente confidencial, lo que deberá hacerse saber al consultante en la primera intervención del Organismo de Aplicación.</a:t>
            </a:r>
          </a:p>
          <a:p>
            <a:pPr algn="just"/>
            <a:r>
              <a:rPr lang="es-ES" sz="750" dirty="0"/>
              <a:t>Para </a:t>
            </a:r>
            <a:r>
              <a:rPr lang="es-ES" sz="750" dirty="0" err="1"/>
              <a:t>recepcionar</a:t>
            </a:r>
            <a:r>
              <a:rPr lang="es-ES" sz="750" dirty="0"/>
              <a:t> consultas y denuncias se creará una dirección de correo electrónico que será oportunamente difundida y estará publicada de manera visible en el sitio web de la Facultad así como en el de la Universidad Nacional de Tucumán.</a:t>
            </a:r>
          </a:p>
          <a:p>
            <a:pPr algn="just"/>
            <a:endParaRPr lang="es-ES" sz="750" dirty="0"/>
          </a:p>
        </p:txBody>
      </p:sp>
      <p:sp>
        <p:nvSpPr>
          <p:cNvPr id="6" name="CuadroTexto 5"/>
          <p:cNvSpPr txBox="1"/>
          <p:nvPr/>
        </p:nvSpPr>
        <p:spPr>
          <a:xfrm>
            <a:off x="-106680" y="3437682"/>
            <a:ext cx="3707130" cy="162768"/>
          </a:xfrm>
          <a:prstGeom prst="rect">
            <a:avLst/>
          </a:prstGeom>
          <a:noFill/>
        </p:spPr>
        <p:txBody>
          <a:bodyPr wrap="square" lIns="39273" tIns="19637" rIns="39273" bIns="19637" rtlCol="0">
            <a:spAutoFit/>
          </a:bodyPr>
          <a:lstStyle/>
          <a:p>
            <a:pPr algn="r"/>
            <a:r>
              <a:rPr lang="es-ES" b="1" dirty="0">
                <a:solidFill>
                  <a:schemeClr val="tx1">
                    <a:lumMod val="50000"/>
                  </a:schemeClr>
                </a:solidFill>
                <a:latin typeface="Myriad Pro Light" panose="020B0603030403020204" pitchFamily="34" charset="0"/>
                <a:cs typeface="Courier New" panose="02070309020205020404" pitchFamily="49" charset="0"/>
              </a:rPr>
              <a:t>Anexo  Resolución HCS UNT 2241 / 2017 Vigencia: 30 de abril 2018</a:t>
            </a:r>
          </a:p>
        </p:txBody>
      </p:sp>
    </p:spTree>
    <p:extLst>
      <p:ext uri="{BB962C8B-B14F-4D97-AF65-F5344CB8AC3E}">
        <p14:creationId xmlns:p14="http://schemas.microsoft.com/office/powerpoint/2010/main" val="14574767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2001</TotalTime>
  <Words>2387</Words>
  <Application>Microsoft Office PowerPoint</Application>
  <PresentationFormat>Personalizado</PresentationFormat>
  <Paragraphs>125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Impact</vt:lpstr>
      <vt:lpstr>Myriad Pro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Seba</dc:creator>
  <cp:lastModifiedBy>PC</cp:lastModifiedBy>
  <cp:revision>113</cp:revision>
  <cp:lastPrinted>2018-03-24T14:03:33Z</cp:lastPrinted>
  <dcterms:created xsi:type="dcterms:W3CDTF">2018-03-23T22:27:28Z</dcterms:created>
  <dcterms:modified xsi:type="dcterms:W3CDTF">2022-09-23T19:39:31Z</dcterms:modified>
</cp:coreProperties>
</file>